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373" r:id="rId3"/>
    <p:sldId id="374" r:id="rId4"/>
    <p:sldId id="436" r:id="rId5"/>
    <p:sldId id="457" r:id="rId6"/>
    <p:sldId id="458" r:id="rId7"/>
    <p:sldId id="447" r:id="rId8"/>
    <p:sldId id="472" r:id="rId9"/>
    <p:sldId id="469" r:id="rId10"/>
    <p:sldId id="466" r:id="rId11"/>
    <p:sldId id="474" r:id="rId12"/>
    <p:sldId id="467" r:id="rId13"/>
    <p:sldId id="468" r:id="rId14"/>
    <p:sldId id="475" r:id="rId15"/>
    <p:sldId id="476" r:id="rId16"/>
    <p:sldId id="477" r:id="rId17"/>
    <p:sldId id="478" r:id="rId18"/>
    <p:sldId id="480" r:id="rId19"/>
    <p:sldId id="479" r:id="rId20"/>
    <p:sldId id="488" r:id="rId21"/>
    <p:sldId id="489" r:id="rId22"/>
    <p:sldId id="490" r:id="rId23"/>
    <p:sldId id="481" r:id="rId24"/>
    <p:sldId id="491" r:id="rId25"/>
    <p:sldId id="482" r:id="rId26"/>
    <p:sldId id="484" r:id="rId27"/>
    <p:sldId id="492" r:id="rId28"/>
    <p:sldId id="487" r:id="rId29"/>
    <p:sldId id="496" r:id="rId30"/>
    <p:sldId id="497" r:id="rId31"/>
    <p:sldId id="274" r:id="rId32"/>
    <p:sldId id="346" r:id="rId33"/>
    <p:sldId id="297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63" d="100"/>
          <a:sy n="63" d="100"/>
        </p:scale>
        <p:origin x="79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KP-UML-Generalization-20060325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3 - Friday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methods </a:t>
            </a:r>
            <a:r>
              <a:rPr lang="en-US" b="1" dirty="0" smtClean="0"/>
              <a:t>do not</a:t>
            </a:r>
            <a:r>
              <a:rPr lang="en-US" dirty="0" smtClean="0"/>
              <a:t> exhibit dynamic binding</a:t>
            </a:r>
          </a:p>
          <a:p>
            <a:r>
              <a:rPr lang="en-US" dirty="0" smtClean="0"/>
              <a:t>They can be hidden by child classes, but calling them with a class name (or even by a reference) will call the method belonging to the </a:t>
            </a:r>
            <a:r>
              <a:rPr lang="en-US" b="1" dirty="0" smtClean="0"/>
              <a:t>type</a:t>
            </a:r>
            <a:r>
              <a:rPr lang="en-US" dirty="0" smtClean="0"/>
              <a:t> (not the object)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34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classes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05000"/>
            <a:ext cx="10972800" cy="2133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A {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getMessage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191000"/>
            <a:ext cx="10972800" cy="2133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A {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getMessage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4749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method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static method is called, it's always based on the reference type, </a:t>
            </a:r>
            <a:r>
              <a:rPr lang="en-US" b="1" dirty="0" smtClean="0"/>
              <a:t>not</a:t>
            </a:r>
            <a:r>
              <a:rPr lang="en-US" dirty="0" smtClean="0"/>
              <a:t> the object type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048000"/>
            <a:ext cx="10972800" cy="3352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B();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A.getMessage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"A"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B.getMessage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"B"</a:t>
            </a: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a.getMessage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"A"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b.getMessage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"A"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14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you know,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keyword is used to mark both member variables and local variables as constant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can be applied to methods and classes as well</a:t>
            </a:r>
          </a:p>
          <a:p>
            <a:r>
              <a:rPr lang="en-US" dirty="0" smtClean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method cannot be overridden by a child class</a:t>
            </a:r>
          </a:p>
          <a:p>
            <a:r>
              <a:rPr lang="en-US" dirty="0" smtClean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class cannot be extended at all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is an example of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class</a:t>
            </a:r>
          </a:p>
          <a:p>
            <a:pPr lvl="1"/>
            <a:r>
              <a:rPr lang="en-US" sz="2600" dirty="0" smtClean="0"/>
              <a:t>You can't extend 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600" dirty="0" smtClean="0"/>
              <a:t> to make your own special kind of 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600" dirty="0" smtClean="0"/>
              <a:t>!</a:t>
            </a:r>
          </a:p>
          <a:p>
            <a:pPr lvl="1"/>
            <a:r>
              <a:rPr lang="en-US" sz="2600" dirty="0" smtClean="0"/>
              <a:t>We want 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600" dirty="0" smtClean="0"/>
              <a:t> behavior to be totally consistent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would we want to make a class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a design perspective, all classes should fall into two categories:</a:t>
            </a:r>
          </a:p>
          <a:p>
            <a:pPr lvl="1"/>
            <a:r>
              <a:rPr lang="en-US" dirty="0" smtClean="0"/>
              <a:t>Classes that you </a:t>
            </a:r>
            <a:r>
              <a:rPr lang="en-US" b="1" dirty="0" smtClean="0"/>
              <a:t>expect</a:t>
            </a:r>
            <a:r>
              <a:rPr lang="en-US" dirty="0" smtClean="0"/>
              <a:t> to be extended</a:t>
            </a:r>
          </a:p>
          <a:p>
            <a:pPr lvl="1"/>
            <a:r>
              <a:rPr lang="en-US" dirty="0" smtClean="0"/>
              <a:t>Classes that should </a:t>
            </a:r>
            <a:r>
              <a:rPr lang="en-US" b="1" dirty="0" smtClean="0"/>
              <a:t>not</a:t>
            </a:r>
            <a:r>
              <a:rPr lang="en-US" dirty="0" smtClean="0"/>
              <a:t> be extended</a:t>
            </a:r>
          </a:p>
          <a:p>
            <a:r>
              <a:rPr lang="en-US" dirty="0" smtClean="0"/>
              <a:t>Classes that you expect to be extended might have abstract methods and protected members, and they should be well-documented for someone who wants to extend them</a:t>
            </a:r>
          </a:p>
          <a:p>
            <a:r>
              <a:rPr lang="en-US" dirty="0" smtClean="0"/>
              <a:t>Most classes will never be extended, so making them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sends a clear message</a:t>
            </a:r>
          </a:p>
        </p:txBody>
      </p:sp>
    </p:spTree>
    <p:extLst>
      <p:ext uri="{BB962C8B-B14F-4D97-AF65-F5344CB8AC3E}">
        <p14:creationId xmlns:p14="http://schemas.microsoft.com/office/powerpoint/2010/main" val="413552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method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this class, it's impossible to override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reverse()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4114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Message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text;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Message(String text)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.text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text;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getText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text;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reverse()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String reversed =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text.length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 ++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	reversed +=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text.charAt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text.length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–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– 1);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text = reversed;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3023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8"/>
          </a:xfrm>
        </p:spPr>
        <p:txBody>
          <a:bodyPr>
            <a:normAutofit/>
          </a:bodyPr>
          <a:lstStyle/>
          <a:p>
            <a:r>
              <a:rPr lang="en-US" dirty="0" smtClean="0"/>
              <a:t>This class can never be extended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4114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final 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Popeye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spinach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hasSpinach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spinach;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giveSpinach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	spinach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 am what I am."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261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6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 methods in interfaces are, by default, abstract</a:t>
            </a:r>
          </a:p>
          <a:p>
            <a:r>
              <a:rPr lang="en-US" dirty="0" smtClean="0"/>
              <a:t>An abstract method is only the signature of a method, not its definition</a:t>
            </a:r>
          </a:p>
          <a:p>
            <a:r>
              <a:rPr lang="en-US" dirty="0" smtClean="0"/>
              <a:t>Abstract methods end with a semicolon instead of a body defining what they do</a:t>
            </a:r>
          </a:p>
          <a:p>
            <a:r>
              <a:rPr lang="en-US" dirty="0" smtClean="0"/>
              <a:t>Any class that wants to implement the interface must complete all its abstract methods</a:t>
            </a:r>
          </a:p>
          <a:p>
            <a:r>
              <a:rPr lang="en-US" dirty="0" smtClean="0"/>
              <a:t>You can put abstract methods in classes, but</a:t>
            </a:r>
          </a:p>
          <a:p>
            <a:pPr lvl="1"/>
            <a:r>
              <a:rPr lang="en-US" dirty="0" smtClean="0"/>
              <a:t>The method must be marked with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abstract</a:t>
            </a:r>
            <a:r>
              <a:rPr lang="en-US" dirty="0" smtClean="0"/>
              <a:t> keyword</a:t>
            </a:r>
          </a:p>
          <a:p>
            <a:pPr lvl="1"/>
            <a:r>
              <a:rPr lang="en-US" dirty="0" smtClean="0"/>
              <a:t>The class must be abstract too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2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b="1" dirty="0" smtClean="0"/>
              <a:t>abstract class</a:t>
            </a:r>
            <a:r>
              <a:rPr lang="en-US" dirty="0" smtClean="0"/>
              <a:t> is one that can't be instantiated</a:t>
            </a:r>
          </a:p>
          <a:p>
            <a:r>
              <a:rPr lang="en-US" dirty="0" smtClean="0"/>
              <a:t>It's intended to be the basis for inherited classes</a:t>
            </a:r>
          </a:p>
          <a:p>
            <a:r>
              <a:rPr lang="en-US" dirty="0" smtClean="0"/>
              <a:t>It's kind of like an interface in that it can contain abstract methods</a:t>
            </a:r>
          </a:p>
          <a:p>
            <a:pPr lvl="1"/>
            <a:r>
              <a:rPr lang="en-US" dirty="0" smtClean="0"/>
              <a:t>But you can put regular methods in an abstract class</a:t>
            </a:r>
          </a:p>
          <a:p>
            <a:pPr lvl="1"/>
            <a:r>
              <a:rPr lang="en-US" dirty="0" smtClean="0"/>
              <a:t>And member variables!</a:t>
            </a:r>
          </a:p>
          <a:p>
            <a:r>
              <a:rPr lang="en-US" dirty="0" smtClean="0"/>
              <a:t>An abstract class gives you a framework but not all of the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3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Inheritance examples</a:t>
            </a:r>
          </a:p>
          <a:p>
            <a:r>
              <a:rPr lang="en-US" dirty="0" smtClean="0"/>
              <a:t>Overriding methods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Polygon</a:t>
            </a:r>
            <a:r>
              <a:rPr lang="en-US" dirty="0" smtClean="0"/>
              <a:t> abstract class makes a foundation for polygons: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4114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 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Polygon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final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sides;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Polygon(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sides)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.sides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sides;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final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getSides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sides;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getArea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getPerimeter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0177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abstract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class that extends an abstract class must implement all of its abstract methods (or it will also have to be abstract)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3657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Rectangle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Polygon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length;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double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width;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Rectangle(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width)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(4);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.length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length;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.width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width;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double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getArea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length * width;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getPerimeter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2.0*length + 2.0*width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074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abstract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</a:t>
            </a:r>
            <a:r>
              <a:rPr lang="en-US" b="1" dirty="0" smtClean="0"/>
              <a:t>can</a:t>
            </a:r>
            <a:r>
              <a:rPr lang="en-US" dirty="0" smtClean="0"/>
              <a:t> declare a variable with the type of an abstract class</a:t>
            </a:r>
          </a:p>
          <a:p>
            <a:r>
              <a:rPr lang="en-US" dirty="0" smtClean="0"/>
              <a:t>However, you </a:t>
            </a:r>
            <a:r>
              <a:rPr lang="en-US" b="1" dirty="0" smtClean="0"/>
              <a:t>can't</a:t>
            </a:r>
            <a:r>
              <a:rPr lang="en-US" dirty="0" smtClean="0"/>
              <a:t> instantiate an object of that type</a:t>
            </a:r>
          </a:p>
          <a:p>
            <a:r>
              <a:rPr lang="en-US" dirty="0" smtClean="0"/>
              <a:t>You can use the variable to store instances of subclasses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Abstract classes provide more functionality than interfaces</a:t>
            </a:r>
          </a:p>
          <a:p>
            <a:pPr lvl="1"/>
            <a:r>
              <a:rPr lang="en-US" dirty="0" smtClean="0"/>
              <a:t>But you can only extend one abstract class while you can implement an unlimited number of interfaces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05200"/>
            <a:ext cx="10972800" cy="1143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Polygon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polygon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Rectangle(3.4, 7.1);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polygon.getSides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4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Polygon triangle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Polygon(3);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Compiler error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56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nstanceof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it's useful to know the true type of an object</a:t>
            </a:r>
          </a:p>
          <a:p>
            <a:r>
              <a:rPr lang="en-US" dirty="0" smtClean="0"/>
              <a:t>You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 smtClean="0"/>
              <a:t> keyword to see if the type of an object inherits from a particular class</a:t>
            </a:r>
          </a:p>
          <a:p>
            <a:r>
              <a:rPr lang="en-US" dirty="0" smtClean="0"/>
              <a:t>Syntax (produces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/>
              <a:t>):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Class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 smtClean="0"/>
              <a:t> is almost always in an if statement: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8768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getRandomObject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Hurricane)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"You can call me </a:t>
            </a:r>
            <a:r>
              <a:rPr lang="en-US" sz="27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slurricane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45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0140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nstanceof</a:t>
            </a:r>
            <a:r>
              <a:rPr lang="en-US" dirty="0" smtClean="0"/>
              <a:t> doesn't tell you if an object is a particular class</a:t>
            </a:r>
          </a:p>
          <a:p>
            <a:r>
              <a:rPr lang="en-US" dirty="0" smtClean="0"/>
              <a:t>Instead, it tells you if it is that class or inherits from it</a:t>
            </a:r>
          </a:p>
          <a:p>
            <a:r>
              <a:rPr lang="en-US" dirty="0" smtClean="0"/>
              <a:t>Consider an object of type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Whiskey</a:t>
            </a:r>
            <a:r>
              <a:rPr lang="en-US" dirty="0" smtClean="0"/>
              <a:t>, which inherits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Alcohol</a:t>
            </a:r>
            <a:r>
              <a:rPr lang="en-US" dirty="0" smtClean="0"/>
              <a:t>, which inherits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Beverage</a:t>
            </a:r>
            <a:r>
              <a:rPr lang="en-US" dirty="0" smtClean="0"/>
              <a:t> (which inherits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76600"/>
            <a:ext cx="10972800" cy="3276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Whiskey();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Whiskey) 	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"Whiskey!"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Alcohol) 	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"Alcohol!"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Beverage) 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"Beverage!"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Object) 	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"Object!"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String) 	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false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"String?"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58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7300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situations where you need to know if the type of an object matches exactly, you can use its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This returns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 smtClean="0"/>
              <a:t> object, which you can compare 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 smtClean="0"/>
              <a:t> to the name of a type followed by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.class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429000"/>
            <a:ext cx="10972800" cy="31241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Whiskey();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object.getClass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Whiskey.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 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"Whiskey!"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.getClass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Alcohol.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 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"Alcohol!"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.getClass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Beverage.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 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"Beverage!"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.getClass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Object.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 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"Object!"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8044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Unified Modeling Language</a:t>
            </a:r>
            <a:r>
              <a:rPr lang="en-US" dirty="0" smtClean="0"/>
              <a:t> (UML) is an international standard for graphical models of software systems</a:t>
            </a:r>
          </a:p>
          <a:p>
            <a:r>
              <a:rPr lang="en-US" dirty="0" smtClean="0"/>
              <a:t>UML was developed in the mid 90s and adopted as an ISO standard in 2005</a:t>
            </a:r>
          </a:p>
          <a:p>
            <a:r>
              <a:rPr lang="en-US" dirty="0" smtClean="0"/>
              <a:t>UML diagrams can be divided into structural, behavioral, and interaction categories (though interaction is really a subset of behavioral)</a:t>
            </a:r>
          </a:p>
          <a:p>
            <a:r>
              <a:rPr lang="en-US" dirty="0" smtClean="0"/>
              <a:t>A few useful kinds of diagrams:</a:t>
            </a:r>
          </a:p>
          <a:p>
            <a:pPr lvl="1"/>
            <a:r>
              <a:rPr lang="en-US" dirty="0" smtClean="0"/>
              <a:t>Activity diagrams</a:t>
            </a:r>
          </a:p>
          <a:p>
            <a:pPr lvl="1"/>
            <a:r>
              <a:rPr lang="en-US" dirty="0" smtClean="0"/>
              <a:t>Use case diagrams</a:t>
            </a:r>
          </a:p>
          <a:p>
            <a:pPr lvl="1"/>
            <a:r>
              <a:rPr lang="en-US" dirty="0" smtClean="0"/>
              <a:t>Sequence diagrams</a:t>
            </a:r>
          </a:p>
          <a:p>
            <a:pPr lvl="1"/>
            <a:r>
              <a:rPr lang="en-US" dirty="0" smtClean="0"/>
              <a:t>Class diagrams</a:t>
            </a:r>
          </a:p>
          <a:p>
            <a:pPr lvl="1"/>
            <a:r>
              <a:rPr lang="en-US" dirty="0" smtClean="0"/>
              <a:t>State 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91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Class diagrams are commonly used to describe inheritance hierarchies in Java</a:t>
            </a:r>
          </a:p>
          <a:p>
            <a:r>
              <a:rPr lang="en-US" dirty="0" smtClean="0"/>
              <a:t>Despite their name, they are also used to model tables in databases and other entities</a:t>
            </a:r>
          </a:p>
          <a:p>
            <a:r>
              <a:rPr lang="en-US" dirty="0" smtClean="0"/>
              <a:t>For inheritance,</a:t>
            </a:r>
          </a:p>
          <a:p>
            <a:pPr lvl="1"/>
            <a:r>
              <a:rPr lang="en-US" dirty="0" smtClean="0"/>
              <a:t>Arrows point from children up to parent classes</a:t>
            </a:r>
          </a:p>
          <a:p>
            <a:pPr lvl="1"/>
            <a:r>
              <a:rPr lang="en-US" dirty="0" smtClean="0"/>
              <a:t>Arrows with dashed lines point from classes to interfaces they implement</a:t>
            </a:r>
          </a:p>
          <a:p>
            <a:r>
              <a:rPr lang="en-US" dirty="0" smtClean="0"/>
              <a:t>Classes in class diagrams often have three parts:</a:t>
            </a:r>
          </a:p>
          <a:p>
            <a:pPr lvl="1"/>
            <a:r>
              <a:rPr lang="en-US" dirty="0" smtClean="0"/>
              <a:t>Top: 		Name</a:t>
            </a:r>
          </a:p>
          <a:p>
            <a:pPr lvl="1"/>
            <a:r>
              <a:rPr lang="en-US" dirty="0" smtClean="0"/>
              <a:t>Middle:		Members</a:t>
            </a:r>
          </a:p>
          <a:p>
            <a:pPr lvl="1"/>
            <a:r>
              <a:rPr lang="en-US" dirty="0" smtClean="0"/>
              <a:t>Bottom:	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7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le:KP-UML-Generalization-20060325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0"/>
            <a:ext cx="6134100" cy="250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 smtClean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Class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620000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Class diagrams show the different object classes and the relationships between them</a:t>
            </a:r>
          </a:p>
          <a:p>
            <a:r>
              <a:rPr lang="en-US" dirty="0" smtClean="0"/>
              <a:t>These diagrams often show inheritance relationships</a:t>
            </a:r>
          </a:p>
          <a:p>
            <a:r>
              <a:rPr lang="en-US" dirty="0" smtClean="0"/>
              <a:t>The following symbols are used to mark class members: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 smtClean="0"/>
              <a:t>		Public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smtClean="0"/>
              <a:t>		Private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smtClean="0"/>
              <a:t>		Protected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smtClean="0"/>
              <a:t>		Derived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dirty="0" smtClean="0"/>
              <a:t>		Package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*	</a:t>
            </a:r>
            <a:r>
              <a:rPr lang="en-US" dirty="0" smtClean="0"/>
              <a:t>	Random</a:t>
            </a:r>
          </a:p>
          <a:p>
            <a:r>
              <a:rPr lang="en-US" dirty="0" smtClean="0"/>
              <a:t>Example from </a:t>
            </a:r>
            <a:r>
              <a:rPr lang="en-US" dirty="0" smtClean="0">
                <a:hlinkClick r:id="rId3"/>
              </a:rPr>
              <a:t>Wikipedia</a:t>
            </a:r>
            <a:r>
              <a:rPr lang="en-US" dirty="0" smtClean="0"/>
              <a:t>:</a:t>
            </a:r>
          </a:p>
          <a:p>
            <a:r>
              <a:rPr lang="en-US" dirty="0" smtClean="0"/>
              <a:t>Relationships can also be association, implementation, dependency, aggregation, and composition and can be many to one, one to one, many to many, etc.</a:t>
            </a:r>
          </a:p>
        </p:txBody>
      </p:sp>
    </p:spTree>
    <p:extLst>
      <p:ext uri="{BB962C8B-B14F-4D97-AF65-F5344CB8AC3E}">
        <p14:creationId xmlns:p14="http://schemas.microsoft.com/office/powerpoint/2010/main" val="94801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800600" y="1847088"/>
            <a:ext cx="2209800" cy="1828800"/>
            <a:chOff x="4267200" y="1752600"/>
            <a:chExt cx="2057400" cy="2286000"/>
          </a:xfrm>
        </p:grpSpPr>
        <p:sp>
          <p:nvSpPr>
            <p:cNvPr id="9" name="Rectangle 8"/>
            <p:cNvSpPr/>
            <p:nvPr/>
          </p:nvSpPr>
          <p:spPr>
            <a:xfrm>
              <a:off x="4267200" y="2362200"/>
              <a:ext cx="2057400" cy="1066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267200" y="1752600"/>
              <a:ext cx="2057400" cy="609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Pot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267200" y="3429000"/>
              <a:ext cx="2057400" cy="609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 stir(</a:t>
              </a:r>
              <a:r>
                <a:rPr lang="en-US" dirty="0" err="1" smtClean="0"/>
                <a:t>int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600200" y="4495800"/>
            <a:ext cx="2209800" cy="1828800"/>
            <a:chOff x="4267200" y="1752600"/>
            <a:chExt cx="2057400" cy="2286000"/>
          </a:xfrm>
        </p:grpSpPr>
        <p:sp>
          <p:nvSpPr>
            <p:cNvPr id="14" name="Rectangle 13"/>
            <p:cNvSpPr/>
            <p:nvPr/>
          </p:nvSpPr>
          <p:spPr>
            <a:xfrm>
              <a:off x="4267200" y="2362200"/>
              <a:ext cx="2057400" cy="1066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- size: </a:t>
              </a:r>
              <a:r>
                <a:rPr lang="en-US" dirty="0" err="1" smtClean="0"/>
                <a:t>int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267200" y="1752600"/>
              <a:ext cx="2057400" cy="609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Saucepan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267200" y="3429000"/>
              <a:ext cx="2057400" cy="609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 stir(</a:t>
              </a:r>
              <a:r>
                <a:rPr lang="en-US" dirty="0" err="1" smtClean="0"/>
                <a:t>int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458200" y="1847088"/>
            <a:ext cx="2209800" cy="1607372"/>
            <a:chOff x="4267200" y="1752600"/>
            <a:chExt cx="2057400" cy="2009215"/>
          </a:xfrm>
        </p:grpSpPr>
        <p:sp>
          <p:nvSpPr>
            <p:cNvPr id="22" name="Rectangle 21"/>
            <p:cNvSpPr/>
            <p:nvPr/>
          </p:nvSpPr>
          <p:spPr>
            <a:xfrm>
              <a:off x="4267200" y="1752600"/>
              <a:ext cx="2057400" cy="86621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«interface»</a:t>
              </a:r>
            </a:p>
            <a:p>
              <a:pPr algn="ctr"/>
              <a:r>
                <a:rPr lang="en-US" dirty="0" err="1" smtClean="0"/>
                <a:t>Stirrable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267200" y="2618815"/>
              <a:ext cx="2057400" cy="1143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 stir(</a:t>
              </a:r>
              <a:r>
                <a:rPr lang="en-US" dirty="0" err="1" smtClean="0"/>
                <a:t>int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cxnSp>
        <p:nvCxnSpPr>
          <p:cNvPr id="27" name="Elbow Connector 26"/>
          <p:cNvCxnSpPr>
            <a:stCxn id="15" idx="0"/>
            <a:endCxn id="11" idx="2"/>
          </p:cNvCxnSpPr>
          <p:nvPr/>
        </p:nvCxnSpPr>
        <p:spPr>
          <a:xfrm rot="5400000" flipH="1" flipV="1">
            <a:off x="3895344" y="2485644"/>
            <a:ext cx="819912" cy="3200400"/>
          </a:xfrm>
          <a:prstGeom prst="bentConnector3">
            <a:avLst/>
          </a:prstGeom>
          <a:ln w="38100"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Isosceles Triangle 27"/>
          <p:cNvSpPr/>
          <p:nvPr/>
        </p:nvSpPr>
        <p:spPr>
          <a:xfrm>
            <a:off x="5791200" y="3675888"/>
            <a:ext cx="228600" cy="228600"/>
          </a:xfrm>
          <a:prstGeom prst="triangle">
            <a:avLst>
              <a:gd name="adj" fmla="val 5104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stCxn id="9" idx="3"/>
          </p:cNvCxnSpPr>
          <p:nvPr/>
        </p:nvCxnSpPr>
        <p:spPr>
          <a:xfrm>
            <a:off x="7010400" y="2761488"/>
            <a:ext cx="14478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Isosceles Triangle 33"/>
          <p:cNvSpPr/>
          <p:nvPr/>
        </p:nvSpPr>
        <p:spPr>
          <a:xfrm rot="5400000">
            <a:off x="8209547" y="2647188"/>
            <a:ext cx="228600" cy="228600"/>
          </a:xfrm>
          <a:prstGeom prst="triangle">
            <a:avLst>
              <a:gd name="adj" fmla="val 5104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962400" y="423314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inherits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086600" y="2953191"/>
            <a:ext cx="1313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implements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94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Michael Thornton talk:</a:t>
            </a:r>
          </a:p>
          <a:p>
            <a:pPr lvl="1"/>
            <a:r>
              <a:rPr lang="en-US" b="1" dirty="0"/>
              <a:t>How to get a Software Engineering Job</a:t>
            </a:r>
          </a:p>
          <a:p>
            <a:pPr lvl="1"/>
            <a:r>
              <a:rPr lang="en-US" dirty="0"/>
              <a:t>Tuesday, February 4, 4-6 p.m.</a:t>
            </a:r>
          </a:p>
          <a:p>
            <a:pPr lvl="1"/>
            <a:r>
              <a:rPr lang="en-US" dirty="0"/>
              <a:t>The Point </a:t>
            </a:r>
            <a:r>
              <a:rPr lang="en-US" dirty="0" smtClean="0"/>
              <a:t>113</a:t>
            </a:r>
          </a:p>
          <a:p>
            <a:r>
              <a:rPr lang="en-US" dirty="0" smtClean="0"/>
              <a:t>Read Chapter 12</a:t>
            </a:r>
          </a:p>
          <a:p>
            <a:r>
              <a:rPr lang="en-US" dirty="0" smtClean="0"/>
              <a:t>Keep working on Project 1</a:t>
            </a:r>
          </a:p>
          <a:p>
            <a:pPr lvl="1"/>
            <a:r>
              <a:rPr lang="en-US" dirty="0" smtClean="0"/>
              <a:t>Due next 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Examples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1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 can imagine a hierarchy of inheritance starting with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with the following members:</a:t>
            </a:r>
          </a:p>
          <a:p>
            <a:pPr lvl="1"/>
            <a:r>
              <a:rPr lang="en-US" dirty="0" smtClean="0"/>
              <a:t>Name (final)</a:t>
            </a:r>
          </a:p>
          <a:p>
            <a:pPr lvl="1"/>
            <a:r>
              <a:rPr lang="en-US" dirty="0" smtClean="0"/>
              <a:t>Age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 smtClean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and adds:</a:t>
            </a:r>
          </a:p>
          <a:p>
            <a:pPr lvl="1"/>
            <a:r>
              <a:rPr lang="en-US" dirty="0" smtClean="0"/>
              <a:t>Major</a:t>
            </a:r>
          </a:p>
          <a:p>
            <a:pPr lvl="1"/>
            <a:r>
              <a:rPr lang="en-US" dirty="0" smtClean="0"/>
              <a:t>GPA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Politician</a:t>
            </a:r>
            <a:r>
              <a:rPr lang="en-US" dirty="0" smtClean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and adds:</a:t>
            </a:r>
          </a:p>
          <a:p>
            <a:pPr lvl="1"/>
            <a:r>
              <a:rPr lang="en-US" dirty="0" smtClean="0"/>
              <a:t>Political party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OtterbeinStudent</a:t>
            </a:r>
            <a:r>
              <a:rPr lang="en-US" dirty="0" smtClean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 smtClean="0"/>
              <a:t> and adds:</a:t>
            </a:r>
          </a:p>
          <a:p>
            <a:pPr lvl="1"/>
            <a:r>
              <a:rPr lang="en-US" dirty="0" smtClean="0"/>
              <a:t>ID number (final)</a:t>
            </a:r>
          </a:p>
          <a:p>
            <a:r>
              <a:rPr lang="en-US" dirty="0" smtClean="0"/>
              <a:t>Members should have getters and setters as appropriate</a:t>
            </a:r>
          </a:p>
          <a:p>
            <a:r>
              <a:rPr lang="en-US" dirty="0" smtClean="0"/>
              <a:t>All classes should override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equals()</a:t>
            </a:r>
            <a:r>
              <a:rPr lang="en-US" dirty="0" smtClean="0"/>
              <a:t> methods</a:t>
            </a:r>
          </a:p>
        </p:txBody>
      </p:sp>
    </p:spTree>
    <p:extLst>
      <p:ext uri="{BB962C8B-B14F-4D97-AF65-F5344CB8AC3E}">
        <p14:creationId xmlns:p14="http://schemas.microsoft.com/office/powerpoint/2010/main" val="43655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Binding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9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think about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Every object has a copy of its parent object inside (which has its parent inside, and so on)</a:t>
            </a:r>
          </a:p>
          <a:p>
            <a:r>
              <a:rPr lang="en-US" dirty="0" smtClean="0"/>
              <a:t>All methods from the class and parents are available, but the outermost methods are always chosen</a:t>
            </a:r>
          </a:p>
          <a:p>
            <a:pPr lvl="1"/>
            <a:r>
              <a:rPr lang="en-US" dirty="0" smtClean="0"/>
              <a:t>If a class overrides its parent's method, you always get the overridden method</a:t>
            </a:r>
          </a:p>
        </p:txBody>
      </p:sp>
      <p:sp>
        <p:nvSpPr>
          <p:cNvPr id="4" name="Rectangle 3"/>
          <p:cNvSpPr/>
          <p:nvPr/>
        </p:nvSpPr>
        <p:spPr>
          <a:xfrm>
            <a:off x="1752600" y="4343402"/>
            <a:ext cx="8229600" cy="2120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4419600"/>
            <a:ext cx="6400800" cy="1981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trike="sngStrik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strike="sngStrik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hasPouch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57800" y="4495800"/>
            <a:ext cx="4572000" cy="1828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trike="sngStrik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strike="sngStrik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b="1" strike="sngStrik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 of dynamic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binding is safe and flexible</a:t>
            </a:r>
          </a:p>
          <a:p>
            <a:pPr lvl="1"/>
            <a:r>
              <a:rPr lang="en-US" dirty="0" smtClean="0"/>
              <a:t>You always get the most up-to-date method</a:t>
            </a:r>
          </a:p>
          <a:p>
            <a:r>
              <a:rPr lang="en-US" dirty="0" smtClean="0"/>
              <a:t>But it has a performance penalty</a:t>
            </a:r>
          </a:p>
          <a:p>
            <a:r>
              <a:rPr lang="en-US" dirty="0" smtClean="0"/>
              <a:t>The method that will be called is not known at compile time</a:t>
            </a:r>
          </a:p>
          <a:p>
            <a:r>
              <a:rPr lang="en-US" dirty="0" smtClean="0"/>
              <a:t>Instead, it has to be looked up in a table inside the object</a:t>
            </a:r>
          </a:p>
          <a:p>
            <a:pPr lvl="1"/>
            <a:r>
              <a:rPr lang="en-US" dirty="0" smtClean="0"/>
              <a:t>Virtual dispatch table</a:t>
            </a:r>
          </a:p>
          <a:p>
            <a:r>
              <a:rPr lang="en-US" dirty="0" smtClean="0"/>
              <a:t>To avoid this penalty, languages like C# and C++ require the parent method to be marked as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dirty="0" smtClean="0"/>
              <a:t> if you want to override it and get dynamic binding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38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3138</TotalTime>
  <Words>1706</Words>
  <Application>Microsoft Office PowerPoint</Application>
  <PresentationFormat>Widescreen</PresentationFormat>
  <Paragraphs>264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1</vt:lpstr>
      <vt:lpstr>Inheritance Examples</vt:lpstr>
      <vt:lpstr>The Person class</vt:lpstr>
      <vt:lpstr>Dynamic Binding</vt:lpstr>
      <vt:lpstr>How to think about inheritance</vt:lpstr>
      <vt:lpstr>Weaknesses of dynamic binding</vt:lpstr>
      <vt:lpstr>Static methods</vt:lpstr>
      <vt:lpstr>Two classes</vt:lpstr>
      <vt:lpstr>Static method example</vt:lpstr>
      <vt:lpstr>The final keyword</vt:lpstr>
      <vt:lpstr>Why would we want to make a class final?</vt:lpstr>
      <vt:lpstr>final method example</vt:lpstr>
      <vt:lpstr>final class example</vt:lpstr>
      <vt:lpstr>Abstract Classes</vt:lpstr>
      <vt:lpstr>Abstract methods</vt:lpstr>
      <vt:lpstr>Abstract classes</vt:lpstr>
      <vt:lpstr>Abstract class example</vt:lpstr>
      <vt:lpstr>Extending abstract classes</vt:lpstr>
      <vt:lpstr>Using abstract classes</vt:lpstr>
      <vt:lpstr>instanceof keyword</vt:lpstr>
      <vt:lpstr>More on instanceof</vt:lpstr>
      <vt:lpstr>getClass() method</vt:lpstr>
      <vt:lpstr>UML</vt:lpstr>
      <vt:lpstr>UML</vt:lpstr>
      <vt:lpstr>Class diagrams</vt:lpstr>
      <vt:lpstr>Class diagrams</vt:lpstr>
      <vt:lpstr>Class diagram example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664</cp:revision>
  <dcterms:created xsi:type="dcterms:W3CDTF">2009-08-24T20:26:10Z</dcterms:created>
  <dcterms:modified xsi:type="dcterms:W3CDTF">2020-01-31T17:26:47Z</dcterms:modified>
</cp:coreProperties>
</file>